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Georgia Pro Light" charset="1" panose="02040302050405020303"/>
      <p:regular r:id="rId21"/>
    </p:embeddedFont>
    <p:embeddedFont>
      <p:font typeface="DM Sans" charset="1" panose="00000000000000000000"/>
      <p:regular r:id="rId22"/>
    </p:embeddedFont>
    <p:embeddedFont>
      <p:font typeface="DM Sans Bold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jpe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jpeg" Type="http://schemas.openxmlformats.org/officeDocument/2006/relationships/image"/><Relationship Id="rId4" Target="../media/image1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991600" cy="10287000"/>
            <a:chOff x="0" y="0"/>
            <a:chExt cx="1035548" cy="11847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5548" cy="1184737"/>
            </a:xfrm>
            <a:custGeom>
              <a:avLst/>
              <a:gdLst/>
              <a:ahLst/>
              <a:cxnLst/>
              <a:rect r="r" b="b" t="t" l="l"/>
              <a:pathLst>
                <a:path h="1184737" w="1035548">
                  <a:moveTo>
                    <a:pt x="0" y="0"/>
                  </a:moveTo>
                  <a:lnTo>
                    <a:pt x="1035548" y="0"/>
                  </a:lnTo>
                  <a:lnTo>
                    <a:pt x="1035548" y="1184737"/>
                  </a:lnTo>
                  <a:lnTo>
                    <a:pt x="0" y="1184737"/>
                  </a:lnTo>
                  <a:close/>
                </a:path>
              </a:pathLst>
            </a:custGeom>
            <a:blipFill>
              <a:blip r:embed="rId2"/>
              <a:stretch>
                <a:fillRect l="0" t="-378" r="0" b="-37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744200" y="666750"/>
            <a:ext cx="6877050" cy="585084"/>
            <a:chOff x="0" y="0"/>
            <a:chExt cx="9169400" cy="780112"/>
          </a:xfrm>
        </p:grpSpPr>
        <p:sp>
          <p:nvSpPr>
            <p:cNvPr name="Freeform 5" id="5"/>
            <p:cNvSpPr/>
            <p:nvPr/>
          </p:nvSpPr>
          <p:spPr>
            <a:xfrm flipH="true" flipV="false" rot="-5400000">
              <a:off x="36553" y="74861"/>
              <a:ext cx="555143" cy="628248"/>
            </a:xfrm>
            <a:custGeom>
              <a:avLst/>
              <a:gdLst/>
              <a:ahLst/>
              <a:cxnLst/>
              <a:rect r="r" b="b" t="t" l="l"/>
              <a:pathLst>
                <a:path h="628248" w="555143">
                  <a:moveTo>
                    <a:pt x="555143" y="0"/>
                  </a:moveTo>
                  <a:lnTo>
                    <a:pt x="0" y="0"/>
                  </a:lnTo>
                  <a:lnTo>
                    <a:pt x="0" y="628248"/>
                  </a:lnTo>
                  <a:lnTo>
                    <a:pt x="555143" y="628248"/>
                  </a:lnTo>
                  <a:lnTo>
                    <a:pt x="555143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795304" y="95250"/>
              <a:ext cx="8374096" cy="6848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55"/>
                </a:lnSpc>
              </a:pPr>
              <a:r>
                <a:rPr lang="en-US" sz="3864" spc="-77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Data Insights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734675" y="1562100"/>
            <a:ext cx="6886575" cy="3699578"/>
            <a:chOff x="0" y="0"/>
            <a:chExt cx="9182100" cy="493277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200025"/>
              <a:ext cx="9182100" cy="3686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499"/>
                </a:lnSpc>
              </a:pPr>
              <a:r>
                <a:rPr lang="en-US" sz="10499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Loyalty &amp; Growth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137115"/>
              <a:ext cx="9172670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039"/>
                </a:lnSpc>
              </a:pPr>
              <a:r>
                <a:rPr lang="en-US" sz="3599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Analyst Team Insights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744200" y="8740903"/>
            <a:ext cx="5743575" cy="888872"/>
            <a:chOff x="0" y="0"/>
            <a:chExt cx="7658100" cy="118516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691344"/>
              <a:ext cx="7658100" cy="493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John Doe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76581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  <a:spcBef>
                  <a:spcPct val="0"/>
                </a:spcBef>
              </a:pPr>
              <a:r>
                <a:rPr lang="en-US" b="true" sz="2600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PRESENTED BY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8324850" cy="3840480"/>
            <a:chOff x="0" y="0"/>
            <a:chExt cx="11099800" cy="512063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320925"/>
              <a:ext cx="11099800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trike="noStrike" u="none">
                  <a:solidFill>
                    <a:srgbClr val="6A8CAF"/>
                  </a:solidFill>
                  <a:latin typeface="DM Sans"/>
                  <a:ea typeface="DM Sans"/>
                  <a:cs typeface="DM Sans"/>
                  <a:sym typeface="DM Sans"/>
                </a:rPr>
                <a:t>Median days to ship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500755"/>
              <a:ext cx="11099800" cy="1619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The average time from order creation to shipping is </a:t>
              </a:r>
              <a:r>
                <a:rPr lang="en-US" b="true" sz="2100" strike="noStrike" u="none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1.50 days</a:t>
              </a: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, reflecting efficient operations and prompt processing to ensure customer satisfaction and timely deliveries.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0025"/>
              <a:ext cx="11099800" cy="1920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499"/>
                </a:lnSpc>
                <a:spcBef>
                  <a:spcPct val="0"/>
                </a:spcBef>
              </a:pPr>
              <a:r>
                <a:rPr lang="en-US" sz="10499" strike="noStrike" u="none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1.50d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734675" y="0"/>
            <a:ext cx="7553325" cy="10287000"/>
            <a:chOff x="0" y="0"/>
            <a:chExt cx="1908641" cy="25994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08641" cy="2599410"/>
            </a:xfrm>
            <a:custGeom>
              <a:avLst/>
              <a:gdLst/>
              <a:ahLst/>
              <a:cxnLst/>
              <a:rect r="r" b="b" t="t" l="l"/>
              <a:pathLst>
                <a:path h="2599410" w="1908641">
                  <a:moveTo>
                    <a:pt x="0" y="0"/>
                  </a:moveTo>
                  <a:lnTo>
                    <a:pt x="1908641" y="0"/>
                  </a:lnTo>
                  <a:lnTo>
                    <a:pt x="1908641" y="2599410"/>
                  </a:lnTo>
                  <a:lnTo>
                    <a:pt x="0" y="2599410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2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3747081"/>
            <a:chOff x="0" y="0"/>
            <a:chExt cx="11099800" cy="49961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3040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Predictive CLV Approach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5337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This section outlines the </a:t>
              </a:r>
              <a:r>
                <a:rPr lang="en-US" b="true" sz="2100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methodology</a:t>
              </a: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 for estimating customer lifetime value using BG/NBD and Tweedie models, focusing on a 90-day predictive horizon for actionable insights.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2632656"/>
            <a:chOff x="0" y="0"/>
            <a:chExt cx="11099800" cy="35102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15546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Model Results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78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This section presents the </a:t>
              </a:r>
              <a:r>
                <a:rPr lang="en-US" b="true" sz="2100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performance metrics</a:t>
              </a: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 of our predictive models, including MAE and RMSE values, highlighting their effectiveness in forecasting customer lifetime value.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2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8324850" cy="4259580"/>
            <a:chOff x="0" y="0"/>
            <a:chExt cx="11099800" cy="567943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320925"/>
              <a:ext cx="11099800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trike="noStrike" u="none">
                  <a:solidFill>
                    <a:srgbClr val="6A8CAF"/>
                  </a:solidFill>
                  <a:latin typeface="DM Sans"/>
                  <a:ea typeface="DM Sans"/>
                  <a:cs typeface="DM Sans"/>
                  <a:sym typeface="DM Sans"/>
                </a:rPr>
                <a:t>Accuracy of predictions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500755"/>
              <a:ext cx="11099800" cy="21786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Our predictive model demonstrates an </a:t>
              </a:r>
              <a:r>
                <a:rPr lang="en-US" b="true" sz="2100" strike="noStrike" u="none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85% accuracy</a:t>
              </a: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, effectively aligning actual customer behavior with forecasted values, enabling strategic targeting and enhanced customer engagement for improved loyalty.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0025"/>
              <a:ext cx="11099800" cy="1920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499"/>
                </a:lnSpc>
                <a:spcBef>
                  <a:spcPct val="0"/>
                </a:spcBef>
              </a:pPr>
              <a:r>
                <a:rPr lang="en-US" sz="10499" strike="noStrike" u="none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85%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734675" y="0"/>
            <a:ext cx="7553325" cy="10287000"/>
            <a:chOff x="0" y="0"/>
            <a:chExt cx="1908641" cy="25994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08641" cy="2599410"/>
            </a:xfrm>
            <a:custGeom>
              <a:avLst/>
              <a:gdLst/>
              <a:ahLst/>
              <a:cxnLst/>
              <a:rect r="r" b="b" t="t" l="l"/>
              <a:pathLst>
                <a:path h="2599410" w="1908641">
                  <a:moveTo>
                    <a:pt x="0" y="0"/>
                  </a:moveTo>
                  <a:lnTo>
                    <a:pt x="1908641" y="0"/>
                  </a:lnTo>
                  <a:lnTo>
                    <a:pt x="1908641" y="2599410"/>
                  </a:lnTo>
                  <a:lnTo>
                    <a:pt x="0" y="2599410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8324850" cy="3840480"/>
            <a:chOff x="0" y="0"/>
            <a:chExt cx="11099800" cy="512063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320925"/>
              <a:ext cx="11099800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trike="noStrike" u="none">
                  <a:solidFill>
                    <a:srgbClr val="6A8CAF"/>
                  </a:solidFill>
                  <a:latin typeface="DM Sans"/>
                  <a:ea typeface="DM Sans"/>
                  <a:cs typeface="DM Sans"/>
                  <a:sym typeface="DM Sans"/>
                </a:rPr>
                <a:t>Cumulative revenue captured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500755"/>
              <a:ext cx="11099800" cy="1619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This figure represents the </a:t>
              </a:r>
              <a:r>
                <a:rPr lang="en-US" b="true" sz="2100" strike="noStrike" u="none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total revenue</a:t>
              </a: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 captured through customer engagement strategies, demonstrating the effectiveness of targeted actions in maximizing customer value and loyalty.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0025"/>
              <a:ext cx="11099800" cy="1920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499"/>
                </a:lnSpc>
                <a:spcBef>
                  <a:spcPct val="0"/>
                </a:spcBef>
              </a:pPr>
              <a:r>
                <a:rPr lang="en-US" sz="10499" strike="noStrike" u="none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85%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734675" y="0"/>
            <a:ext cx="7553325" cy="10287000"/>
            <a:chOff x="0" y="0"/>
            <a:chExt cx="1908641" cy="25994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08641" cy="2599410"/>
            </a:xfrm>
            <a:custGeom>
              <a:avLst/>
              <a:gdLst/>
              <a:ahLst/>
              <a:cxnLst/>
              <a:rect r="r" b="b" t="t" l="l"/>
              <a:pathLst>
                <a:path h="2599410" w="1908641">
                  <a:moveTo>
                    <a:pt x="0" y="0"/>
                  </a:moveTo>
                  <a:lnTo>
                    <a:pt x="1908641" y="0"/>
                  </a:lnTo>
                  <a:lnTo>
                    <a:pt x="1908641" y="2599410"/>
                  </a:lnTo>
                  <a:lnTo>
                    <a:pt x="0" y="2599410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2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3747081"/>
            <a:chOff x="0" y="0"/>
            <a:chExt cx="11099800" cy="49961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3040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Boosting Loyalty &amp; Sales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5337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Implementing targeted strategies such as At-Risk Save and VIP Protection will enhance customer loyalty, increase engagement, and drive revenue growth effectively in our customer base.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2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2632656"/>
            <a:chOff x="0" y="0"/>
            <a:chExt cx="11099800" cy="35102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15546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Insights from Data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78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Over the course of </a:t>
              </a:r>
              <a:r>
                <a:rPr lang="en-US" b="true" sz="2100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80 months</a:t>
              </a: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, we achieved 100% creation rate, with key metrics showing significant growth trends and shipping efficiency, culminating in a late peak of ~6.5K.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3747081"/>
            <a:chOff x="0" y="0"/>
            <a:chExt cx="11099800" cy="49961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3040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Event Coverage Analysis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5337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This section provides insights into the </a:t>
              </a:r>
              <a:r>
                <a:rPr lang="en-US" b="true" sz="2100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timestamp coverage</a:t>
              </a: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 for various events. It highlights minimum and maximum dates, ensuring a comprehensive understanding of data completeness.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2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8324850" cy="3840480"/>
            <a:chOff x="0" y="0"/>
            <a:chExt cx="11099800" cy="512063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320925"/>
              <a:ext cx="11099800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trike="noStrike" u="none">
                  <a:solidFill>
                    <a:srgbClr val="6A8CAF"/>
                  </a:solidFill>
                  <a:latin typeface="DM Sans"/>
                  <a:ea typeface="DM Sans"/>
                  <a:cs typeface="DM Sans"/>
                  <a:sym typeface="DM Sans"/>
                </a:rPr>
                <a:t>Orders peaked in August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500755"/>
              <a:ext cx="11099800" cy="1619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In August, we observed a significant surge in orders, reaching approximately </a:t>
              </a:r>
              <a:r>
                <a:rPr lang="en-US" b="true" sz="2100" strike="noStrike" u="none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6,500</a:t>
              </a: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. This late peak highlights increasing customer engagement and market demand during this period.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0025"/>
              <a:ext cx="11099800" cy="1920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499"/>
                </a:lnSpc>
                <a:spcBef>
                  <a:spcPct val="0"/>
                </a:spcBef>
              </a:pPr>
              <a:r>
                <a:rPr lang="en-US" sz="10499" strike="noStrike" u="none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6,500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734675" y="0"/>
            <a:ext cx="7553325" cy="10287000"/>
            <a:chOff x="0" y="0"/>
            <a:chExt cx="1908641" cy="25994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08641" cy="2599410"/>
            </a:xfrm>
            <a:custGeom>
              <a:avLst/>
              <a:gdLst/>
              <a:ahLst/>
              <a:cxnLst/>
              <a:rect r="r" b="b" t="t" l="l"/>
              <a:pathLst>
                <a:path h="2599410" w="1908641">
                  <a:moveTo>
                    <a:pt x="0" y="0"/>
                  </a:moveTo>
                  <a:lnTo>
                    <a:pt x="1908641" y="0"/>
                  </a:lnTo>
                  <a:lnTo>
                    <a:pt x="1908641" y="2599410"/>
                  </a:lnTo>
                  <a:lnTo>
                    <a:pt x="0" y="2599410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8324850" cy="3840480"/>
            <a:chOff x="0" y="0"/>
            <a:chExt cx="11099800" cy="512063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320925"/>
              <a:ext cx="11099800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trike="noStrike" u="none">
                  <a:solidFill>
                    <a:srgbClr val="6A8CAF"/>
                  </a:solidFill>
                  <a:latin typeface="DM Sans"/>
                  <a:ea typeface="DM Sans"/>
                  <a:cs typeface="DM Sans"/>
                  <a:sym typeface="DM Sans"/>
                </a:rPr>
                <a:t>Total customers in China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500755"/>
              <a:ext cx="11099800" cy="1619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China represents the </a:t>
              </a:r>
              <a:r>
                <a:rPr lang="en-US" b="true" sz="2100" strike="noStrike" u="none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largest customer base</a:t>
              </a: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, indicating significant engagement and potential for targeted marketing strategies that can further enhance loyalty and sales growth in this region.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0025"/>
              <a:ext cx="11099800" cy="1920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499"/>
                </a:lnSpc>
                <a:spcBef>
                  <a:spcPct val="0"/>
                </a:spcBef>
              </a:pPr>
              <a:r>
                <a:rPr lang="en-US" sz="10499" strike="noStrike" u="none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34,005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734675" y="0"/>
            <a:ext cx="7553325" cy="10287000"/>
            <a:chOff x="0" y="0"/>
            <a:chExt cx="1908641" cy="25994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08641" cy="2599410"/>
            </a:xfrm>
            <a:custGeom>
              <a:avLst/>
              <a:gdLst/>
              <a:ahLst/>
              <a:cxnLst/>
              <a:rect r="r" b="b" t="t" l="l"/>
              <a:pathLst>
                <a:path h="2599410" w="1908641">
                  <a:moveTo>
                    <a:pt x="0" y="0"/>
                  </a:moveTo>
                  <a:lnTo>
                    <a:pt x="1908641" y="0"/>
                  </a:lnTo>
                  <a:lnTo>
                    <a:pt x="1908641" y="2599410"/>
                  </a:lnTo>
                  <a:lnTo>
                    <a:pt x="0" y="2599410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2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8324850" cy="3840480"/>
            <a:chOff x="0" y="0"/>
            <a:chExt cx="11099800" cy="512063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320925"/>
              <a:ext cx="11099800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trike="noStrike" u="none">
                  <a:solidFill>
                    <a:srgbClr val="6A8CAF"/>
                  </a:solidFill>
                  <a:latin typeface="DM Sans"/>
                  <a:ea typeface="DM Sans"/>
                  <a:cs typeface="DM Sans"/>
                  <a:sym typeface="DM Sans"/>
                </a:rPr>
                <a:t>Total revenue from top countries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500755"/>
              <a:ext cx="11099800" cy="1619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The </a:t>
              </a:r>
              <a:r>
                <a:rPr lang="en-US" b="true" sz="2100" strike="noStrike" u="none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major revenue drivers</a:t>
              </a: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 include China, the US, and Brazil, showcasing significant international growth and market potential for our business over the past years.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0025"/>
              <a:ext cx="11099800" cy="1920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499"/>
                </a:lnSpc>
                <a:spcBef>
                  <a:spcPct val="0"/>
                </a:spcBef>
              </a:pPr>
              <a:r>
                <a:rPr lang="en-US" sz="10499" strike="noStrike" u="none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$579k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734675" y="0"/>
            <a:ext cx="7553325" cy="10287000"/>
            <a:chOff x="0" y="0"/>
            <a:chExt cx="1908641" cy="25994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08641" cy="2599410"/>
            </a:xfrm>
            <a:custGeom>
              <a:avLst/>
              <a:gdLst/>
              <a:ahLst/>
              <a:cxnLst/>
              <a:rect r="r" b="b" t="t" l="l"/>
              <a:pathLst>
                <a:path h="2599410" w="1908641">
                  <a:moveTo>
                    <a:pt x="0" y="0"/>
                  </a:moveTo>
                  <a:lnTo>
                    <a:pt x="1908641" y="0"/>
                  </a:lnTo>
                  <a:lnTo>
                    <a:pt x="1908641" y="2599410"/>
                  </a:lnTo>
                  <a:lnTo>
                    <a:pt x="0" y="2599410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8324850" cy="5164455"/>
            <a:chOff x="0" y="0"/>
            <a:chExt cx="11099800" cy="688593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4086225"/>
              <a:ext cx="11099800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trike="noStrike" u="none">
                  <a:solidFill>
                    <a:srgbClr val="6A8CAF"/>
                  </a:solidFill>
                  <a:latin typeface="DM Sans"/>
                  <a:ea typeface="DM Sans"/>
                  <a:cs typeface="DM Sans"/>
                  <a:sym typeface="DM Sans"/>
                </a:rPr>
                <a:t>Largest age bucket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266055"/>
              <a:ext cx="11099800" cy="1619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0"/>
                </a:lnSpc>
                <a:spcBef>
                  <a:spcPct val="0"/>
                </a:spcBef>
              </a:pP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The </a:t>
              </a:r>
              <a:r>
                <a:rPr lang="en-US" b="true" sz="2100" strike="noStrike" u="none">
                  <a:solidFill>
                    <a:srgbClr val="3B606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majority of our customers</a:t>
              </a:r>
              <a:r>
                <a:rPr lang="en-US" sz="2100" strike="noStrike" u="none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 fall within the 45–54 age range, indicating a strong market segment that we can further engage through targeted marketing strategies and loyalty initiatives.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0025"/>
              <a:ext cx="11099800" cy="3686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499"/>
                </a:lnSpc>
                <a:spcBef>
                  <a:spcPct val="0"/>
                </a:spcBef>
              </a:pPr>
              <a:r>
                <a:rPr lang="en-US" sz="10499" strike="noStrike" u="none">
                  <a:solidFill>
                    <a:srgbClr val="3B6064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45–54 years: 38%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734675" y="0"/>
            <a:ext cx="7553325" cy="10287000"/>
            <a:chOff x="0" y="0"/>
            <a:chExt cx="1908641" cy="25994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08641" cy="2599410"/>
            </a:xfrm>
            <a:custGeom>
              <a:avLst/>
              <a:gdLst/>
              <a:ahLst/>
              <a:cxnLst/>
              <a:rect r="r" b="b" t="t" l="l"/>
              <a:pathLst>
                <a:path h="2599410" w="1908641">
                  <a:moveTo>
                    <a:pt x="0" y="0"/>
                  </a:moveTo>
                  <a:lnTo>
                    <a:pt x="1908641" y="0"/>
                  </a:lnTo>
                  <a:lnTo>
                    <a:pt x="1908641" y="2599410"/>
                  </a:lnTo>
                  <a:lnTo>
                    <a:pt x="0" y="2599410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2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0734675" cy="10287000"/>
          </a:xfrm>
          <a:prstGeom prst="rect">
            <a:avLst/>
          </a:prstGeom>
          <a:solidFill>
            <a:srgbClr val="F5F7FA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666750" y="733425"/>
            <a:ext cx="9763125" cy="2263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3B6064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Category &amp; SKU Anchors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66750" y="4248150"/>
            <a:ext cx="4010025" cy="856194"/>
            <a:chOff x="0" y="0"/>
            <a:chExt cx="5346700" cy="114159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9787"/>
              <a:ext cx="534670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Intimates &amp; Underwear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47625"/>
              <a:ext cx="53467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6A8CA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TOP CATEGORIES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66750" y="6049448"/>
            <a:ext cx="4010025" cy="856194"/>
            <a:chOff x="0" y="0"/>
            <a:chExt cx="5346700" cy="114159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669787"/>
              <a:ext cx="534670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Best-Selling Items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53467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6A8CA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HERO SKUS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66750" y="7829550"/>
            <a:ext cx="4010025" cy="856194"/>
            <a:chOff x="0" y="0"/>
            <a:chExt cx="5346700" cy="114159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669787"/>
              <a:ext cx="534670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Leading Products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53467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6A8CA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REVENUE HIGHLIGHTS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611225" y="3352800"/>
            <a:ext cx="4010025" cy="6267450"/>
            <a:chOff x="0" y="0"/>
            <a:chExt cx="621258" cy="97099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21258" cy="970992"/>
            </a:xfrm>
            <a:custGeom>
              <a:avLst/>
              <a:gdLst/>
              <a:ahLst/>
              <a:cxnLst/>
              <a:rect r="r" b="b" t="t" l="l"/>
              <a:pathLst>
                <a:path h="970992" w="621258">
                  <a:moveTo>
                    <a:pt x="0" y="0"/>
                  </a:moveTo>
                  <a:lnTo>
                    <a:pt x="621258" y="0"/>
                  </a:lnTo>
                  <a:lnTo>
                    <a:pt x="621258" y="970992"/>
                  </a:lnTo>
                  <a:lnTo>
                    <a:pt x="0" y="970992"/>
                  </a:lnTo>
                  <a:close/>
                </a:path>
              </a:pathLst>
            </a:custGeom>
            <a:blipFill>
              <a:blip r:embed="rId2"/>
              <a:stretch>
                <a:fillRect l="0" t="-478" r="0" b="-478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296400" y="3352800"/>
            <a:ext cx="4010025" cy="6267450"/>
            <a:chOff x="0" y="0"/>
            <a:chExt cx="621258" cy="97099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21258" cy="970992"/>
            </a:xfrm>
            <a:custGeom>
              <a:avLst/>
              <a:gdLst/>
              <a:ahLst/>
              <a:cxnLst/>
              <a:rect r="r" b="b" t="t" l="l"/>
              <a:pathLst>
                <a:path h="970992" w="621258">
                  <a:moveTo>
                    <a:pt x="0" y="0"/>
                  </a:moveTo>
                  <a:lnTo>
                    <a:pt x="621258" y="0"/>
                  </a:lnTo>
                  <a:lnTo>
                    <a:pt x="621258" y="970992"/>
                  </a:lnTo>
                  <a:lnTo>
                    <a:pt x="0" y="970992"/>
                  </a:lnTo>
                  <a:close/>
                </a:path>
              </a:pathLst>
            </a:custGeom>
            <a:blipFill>
              <a:blip r:embed="rId3"/>
              <a:stretch>
                <a:fillRect l="0" t="-478" r="0" b="-478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4981575" y="3352800"/>
            <a:ext cx="4010025" cy="6267450"/>
            <a:chOff x="0" y="0"/>
            <a:chExt cx="621258" cy="97099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21258" cy="970992"/>
            </a:xfrm>
            <a:custGeom>
              <a:avLst/>
              <a:gdLst/>
              <a:ahLst/>
              <a:cxnLst/>
              <a:rect r="r" b="b" t="t" l="l"/>
              <a:pathLst>
                <a:path h="970992" w="621258">
                  <a:moveTo>
                    <a:pt x="0" y="0"/>
                  </a:moveTo>
                  <a:lnTo>
                    <a:pt x="621258" y="0"/>
                  </a:lnTo>
                  <a:lnTo>
                    <a:pt x="621258" y="970992"/>
                  </a:lnTo>
                  <a:lnTo>
                    <a:pt x="0" y="970992"/>
                  </a:lnTo>
                  <a:close/>
                </a:path>
              </a:pathLst>
            </a:custGeom>
            <a:blipFill>
              <a:blip r:embed="rId4"/>
              <a:stretch>
                <a:fillRect l="0" t="-478" r="0" b="-478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A8C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0734675" cy="10287000"/>
          </a:xfrm>
          <a:prstGeom prst="rect">
            <a:avLst/>
          </a:prstGeom>
          <a:solidFill>
            <a:srgbClr val="F5F7FA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666750" y="733425"/>
            <a:ext cx="9763125" cy="2263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3B6064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RFM Segments Analysis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66750" y="4248150"/>
            <a:ext cx="4010025" cy="856194"/>
            <a:chOff x="0" y="0"/>
            <a:chExt cx="5346700" cy="114159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9787"/>
              <a:ext cx="534670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Revenue Share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47625"/>
              <a:ext cx="53467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6A8CA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AT-RISK SEGMENT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66750" y="6049448"/>
            <a:ext cx="4010025" cy="856194"/>
            <a:chOff x="0" y="0"/>
            <a:chExt cx="5346700" cy="114159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669787"/>
              <a:ext cx="534670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Revenue Share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53467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6A8CA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VIP CUSTOMERS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66750" y="7829550"/>
            <a:ext cx="4010025" cy="856194"/>
            <a:chOff x="0" y="0"/>
            <a:chExt cx="5346700" cy="114159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669787"/>
              <a:ext cx="534670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3B6064"/>
                  </a:solidFill>
                  <a:latin typeface="DM Sans"/>
                  <a:ea typeface="DM Sans"/>
                  <a:cs typeface="DM Sans"/>
                  <a:sym typeface="DM Sans"/>
                </a:rPr>
                <a:t>Revenue Share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53467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6A8CAF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OTHER SEGMENTS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611225" y="3352800"/>
            <a:ext cx="4010025" cy="6267450"/>
            <a:chOff x="0" y="0"/>
            <a:chExt cx="621258" cy="97099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21258" cy="970992"/>
            </a:xfrm>
            <a:custGeom>
              <a:avLst/>
              <a:gdLst/>
              <a:ahLst/>
              <a:cxnLst/>
              <a:rect r="r" b="b" t="t" l="l"/>
              <a:pathLst>
                <a:path h="970992" w="621258">
                  <a:moveTo>
                    <a:pt x="0" y="0"/>
                  </a:moveTo>
                  <a:lnTo>
                    <a:pt x="621258" y="0"/>
                  </a:lnTo>
                  <a:lnTo>
                    <a:pt x="621258" y="970992"/>
                  </a:lnTo>
                  <a:lnTo>
                    <a:pt x="0" y="970992"/>
                  </a:lnTo>
                  <a:close/>
                </a:path>
              </a:pathLst>
            </a:custGeom>
            <a:blipFill>
              <a:blip r:embed="rId2"/>
              <a:stretch>
                <a:fillRect l="0" t="-478" r="0" b="-478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296400" y="3352800"/>
            <a:ext cx="4010025" cy="6267450"/>
            <a:chOff x="0" y="0"/>
            <a:chExt cx="621258" cy="97099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21258" cy="970992"/>
            </a:xfrm>
            <a:custGeom>
              <a:avLst/>
              <a:gdLst/>
              <a:ahLst/>
              <a:cxnLst/>
              <a:rect r="r" b="b" t="t" l="l"/>
              <a:pathLst>
                <a:path h="970992" w="621258">
                  <a:moveTo>
                    <a:pt x="0" y="0"/>
                  </a:moveTo>
                  <a:lnTo>
                    <a:pt x="621258" y="0"/>
                  </a:lnTo>
                  <a:lnTo>
                    <a:pt x="621258" y="970992"/>
                  </a:lnTo>
                  <a:lnTo>
                    <a:pt x="0" y="970992"/>
                  </a:lnTo>
                  <a:close/>
                </a:path>
              </a:pathLst>
            </a:custGeom>
            <a:blipFill>
              <a:blip r:embed="rId3"/>
              <a:stretch>
                <a:fillRect l="0" t="-478" r="0" b="-478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4981575" y="3352800"/>
            <a:ext cx="4010025" cy="6267450"/>
            <a:chOff x="0" y="0"/>
            <a:chExt cx="621258" cy="97099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21258" cy="970992"/>
            </a:xfrm>
            <a:custGeom>
              <a:avLst/>
              <a:gdLst/>
              <a:ahLst/>
              <a:cxnLst/>
              <a:rect r="r" b="b" t="t" l="l"/>
              <a:pathLst>
                <a:path h="970992" w="621258">
                  <a:moveTo>
                    <a:pt x="0" y="0"/>
                  </a:moveTo>
                  <a:lnTo>
                    <a:pt x="621258" y="0"/>
                  </a:lnTo>
                  <a:lnTo>
                    <a:pt x="621258" y="970992"/>
                  </a:lnTo>
                  <a:lnTo>
                    <a:pt x="0" y="970992"/>
                  </a:lnTo>
                  <a:close/>
                </a:path>
              </a:pathLst>
            </a:custGeom>
            <a:blipFill>
              <a:blip r:embed="rId4"/>
              <a:stretch>
                <a:fillRect l="0" t="-478" r="0" b="-478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Loyalty &amp; Growth</dc:description>
  <dc:identifier>DAG4eZ7SqYI</dc:identifier>
  <dcterms:modified xsi:type="dcterms:W3CDTF">2011-08-01T06:04:30Z</dcterms:modified>
  <cp:revision>1</cp:revision>
  <dc:title>Presentation - Loyalty &amp; Growth</dc:title>
</cp:coreProperties>
</file>

<file path=docProps/thumbnail.jpeg>
</file>